
<file path=[Content_Types].xml><?xml version="1.0" encoding="utf-8"?>
<Types xmlns="http://schemas.openxmlformats.org/package/2006/content-types">
  <Default Extension="png" ContentType="image/png"/>
  <Default Extension="jpeg" ContentType="image/jpeg"/>
  <Default Extension="com" ContentType="image/gi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0" r:id="rId2"/>
    <p:sldId id="256" r:id="rId3"/>
    <p:sldId id="259" r:id="rId4"/>
    <p:sldId id="311" r:id="rId5"/>
    <p:sldId id="312" r:id="rId6"/>
    <p:sldId id="321" r:id="rId7"/>
    <p:sldId id="322" r:id="rId8"/>
    <p:sldId id="327" r:id="rId9"/>
    <p:sldId id="328" r:id="rId10"/>
    <p:sldId id="329" r:id="rId11"/>
    <p:sldId id="330" r:id="rId12"/>
    <p:sldId id="325" r:id="rId13"/>
    <p:sldId id="326" r:id="rId14"/>
    <p:sldId id="323" r:id="rId15"/>
    <p:sldId id="319" r:id="rId16"/>
    <p:sldId id="313" r:id="rId17"/>
    <p:sldId id="314" r:id="rId18"/>
    <p:sldId id="320" r:id="rId19"/>
    <p:sldId id="315" r:id="rId20"/>
    <p:sldId id="317" r:id="rId21"/>
    <p:sldId id="318" r:id="rId22"/>
    <p:sldId id="324"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74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7" autoAdjust="0"/>
  </p:normalViewPr>
  <p:slideViewPr>
    <p:cSldViewPr snapToGrid="0">
      <p:cViewPr varScale="1">
        <p:scale>
          <a:sx n="69" d="100"/>
          <a:sy n="69"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3EA9D-74F1-4195-814D-AF168E3169B3}"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B0959-6624-4579-BEB6-539B78EE5189}" type="slidenum">
              <a:rPr lang="en-US" smtClean="0"/>
              <a:t>‹#›</a:t>
            </a:fld>
            <a:endParaRPr lang="en-US"/>
          </a:p>
        </p:txBody>
      </p:sp>
    </p:spTree>
    <p:extLst>
      <p:ext uri="{BB962C8B-B14F-4D97-AF65-F5344CB8AC3E}">
        <p14:creationId xmlns:p14="http://schemas.microsoft.com/office/powerpoint/2010/main" val="48482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hajournals.org/doi/full/10.1161/CIRCULATIONAHA.105.166553#R96-16655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lay rescuer should open the airway using a head tilt-chin lift maneuver for both injured and </a:t>
            </a:r>
            <a:r>
              <a:rPr lang="en-US" dirty="0" err="1"/>
              <a:t>noninjured</a:t>
            </a:r>
            <a:r>
              <a:rPr lang="en-US" dirty="0"/>
              <a:t> victims (Class </a:t>
            </a:r>
            <a:r>
              <a:rPr lang="en-US" dirty="0" err="1"/>
              <a:t>IIa</a:t>
            </a:r>
            <a:r>
              <a:rPr lang="en-US" dirty="0"/>
              <a:t>). The jaw thrust is no longer recommended for lay rescuers because it is difficult for lay rescuers to learn and perform, is often not an effective way to open the airway, and may cause spinal movement</a:t>
            </a:r>
          </a:p>
          <a:p>
            <a:r>
              <a:rPr lang="en-US" dirty="0"/>
              <a:t>If a healthcare provider suspects a cervical spine injury, open the airway using a jaw thrust without head extension (Class IIb).</a:t>
            </a:r>
            <a:r>
              <a:rPr lang="en-US" baseline="30000" dirty="0">
                <a:hlinkClick r:id="rId3"/>
              </a:rPr>
              <a:t>96</a:t>
            </a:r>
            <a:r>
              <a:rPr lang="en-US" dirty="0"/>
              <a:t> Because maintaining a patent airway and providing adequate ventilation is a priority in CPR (Class I), use a head tilt-chin lift maneuver if the jaw thrust does not open the airway</a:t>
            </a:r>
          </a:p>
        </p:txBody>
      </p:sp>
      <p:sp>
        <p:nvSpPr>
          <p:cNvPr id="4" name="Slide Number Placeholder 3"/>
          <p:cNvSpPr>
            <a:spLocks noGrp="1"/>
          </p:cNvSpPr>
          <p:nvPr>
            <p:ph type="sldNum" sz="quarter" idx="5"/>
          </p:nvPr>
        </p:nvSpPr>
        <p:spPr/>
        <p:txBody>
          <a:bodyPr/>
          <a:lstStyle/>
          <a:p>
            <a:fld id="{E7FD1E99-A4AB-41E1-A6B8-1662305A127A}" type="slidenum">
              <a:rPr lang="en-US" smtClean="0"/>
              <a:t>12</a:t>
            </a:fld>
            <a:endParaRPr lang="en-US"/>
          </a:p>
        </p:txBody>
      </p:sp>
    </p:spTree>
    <p:extLst>
      <p:ext uri="{BB962C8B-B14F-4D97-AF65-F5344CB8AC3E}">
        <p14:creationId xmlns:p14="http://schemas.microsoft.com/office/powerpoint/2010/main" val="2729998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DEEFA3A-9392-4E69-9836-7D805ABEBD4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76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82C4F-ABDB-40FE-B07D-0462AD9F5622}"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FA3A-9392-4E69-9836-7D805ABEBD44}" type="slidenum">
              <a:rPr lang="en-US" smtClean="0"/>
              <a:t>‹#›</a:t>
            </a:fld>
            <a:endParaRPr lang="en-US"/>
          </a:p>
        </p:txBody>
      </p:sp>
    </p:spTree>
    <p:extLst>
      <p:ext uri="{BB962C8B-B14F-4D97-AF65-F5344CB8AC3E}">
        <p14:creationId xmlns:p14="http://schemas.microsoft.com/office/powerpoint/2010/main" val="39765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012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10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spTree>
    <p:extLst>
      <p:ext uri="{BB962C8B-B14F-4D97-AF65-F5344CB8AC3E}">
        <p14:creationId xmlns:p14="http://schemas.microsoft.com/office/powerpoint/2010/main" val="820998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34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86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97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49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spTree>
    <p:extLst>
      <p:ext uri="{BB962C8B-B14F-4D97-AF65-F5344CB8AC3E}">
        <p14:creationId xmlns:p14="http://schemas.microsoft.com/office/powerpoint/2010/main" val="342548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82C4F-ABDB-40FE-B07D-0462AD9F5622}"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FA3A-9392-4E69-9836-7D805ABEBD4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87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882C4F-ABDB-40FE-B07D-0462AD9F5622}"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FA3A-9392-4E69-9836-7D805ABEBD44}" type="slidenum">
              <a:rPr lang="en-US" smtClean="0"/>
              <a:t>‹#›</a:t>
            </a:fld>
            <a:endParaRPr lang="en-US"/>
          </a:p>
        </p:txBody>
      </p:sp>
    </p:spTree>
    <p:extLst>
      <p:ext uri="{BB962C8B-B14F-4D97-AF65-F5344CB8AC3E}">
        <p14:creationId xmlns:p14="http://schemas.microsoft.com/office/powerpoint/2010/main" val="292738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882C4F-ABDB-40FE-B07D-0462AD9F5622}"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EFA3A-9392-4E69-9836-7D805ABEBD4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06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82C4F-ABDB-40FE-B07D-0462AD9F5622}"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EFA3A-9392-4E69-9836-7D805ABEBD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69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82C4F-ABDB-40FE-B07D-0462AD9F5622}"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EFA3A-9392-4E69-9836-7D805ABEBD44}" type="slidenum">
              <a:rPr lang="en-US" smtClean="0"/>
              <a:t>‹#›</a:t>
            </a:fld>
            <a:endParaRPr lang="en-US"/>
          </a:p>
        </p:txBody>
      </p:sp>
    </p:spTree>
    <p:extLst>
      <p:ext uri="{BB962C8B-B14F-4D97-AF65-F5344CB8AC3E}">
        <p14:creationId xmlns:p14="http://schemas.microsoft.com/office/powerpoint/2010/main" val="400935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82C4F-ABDB-40FE-B07D-0462AD9F5622}"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FA3A-9392-4E69-9836-7D805ABEBD4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35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82C4F-ABDB-40FE-B07D-0462AD9F5622}"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FA3A-9392-4E69-9836-7D805ABEBD44}" type="slidenum">
              <a:rPr lang="en-US" smtClean="0"/>
              <a:t>‹#›</a:t>
            </a:fld>
            <a:endParaRPr lang="en-US"/>
          </a:p>
        </p:txBody>
      </p:sp>
    </p:spTree>
    <p:extLst>
      <p:ext uri="{BB962C8B-B14F-4D97-AF65-F5344CB8AC3E}">
        <p14:creationId xmlns:p14="http://schemas.microsoft.com/office/powerpoint/2010/main" val="116541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882C4F-ABDB-40FE-B07D-0462AD9F5622}" type="datetimeFigureOut">
              <a:rPr lang="en-US" smtClean="0"/>
              <a:t>9/2/2022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EEFA3A-9392-4E69-9836-7D805ABEBD44}" type="slidenum">
              <a:rPr lang="en-US" smtClean="0"/>
              <a:t>‹#›</a:t>
            </a:fld>
            <a:endParaRPr lang="en-US"/>
          </a:p>
        </p:txBody>
      </p:sp>
    </p:spTree>
    <p:extLst>
      <p:ext uri="{BB962C8B-B14F-4D97-AF65-F5344CB8AC3E}">
        <p14:creationId xmlns:p14="http://schemas.microsoft.com/office/powerpoint/2010/main" val="1596306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com"/><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saee\My Documents\My Pictures\New Picture (11).bmp"/>
          <p:cNvPicPr>
            <a:picLocks noChangeAspect="1" noChangeArrowheads="1"/>
          </p:cNvPicPr>
          <p:nvPr/>
        </p:nvPicPr>
        <p:blipFill>
          <a:blip r:embed="rId2"/>
          <a:srcRect/>
          <a:stretch>
            <a:fillRect/>
          </a:stretch>
        </p:blipFill>
        <p:spPr bwMode="auto">
          <a:xfrm>
            <a:off x="496783" y="247403"/>
            <a:ext cx="11198431" cy="5934693"/>
          </a:xfrm>
          <a:prstGeom prst="rect">
            <a:avLst/>
          </a:prstGeom>
          <a:noFill/>
        </p:spPr>
      </p:pic>
    </p:spTree>
    <p:extLst>
      <p:ext uri="{BB962C8B-B14F-4D97-AF65-F5344CB8AC3E}">
        <p14:creationId xmlns:p14="http://schemas.microsoft.com/office/powerpoint/2010/main" val="1706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C9E66-2383-445B-AC07-15FBAEE2417A}"/>
              </a:ext>
            </a:extLst>
          </p:cNvPr>
          <p:cNvSpPr>
            <a:spLocks noGrp="1"/>
          </p:cNvSpPr>
          <p:nvPr>
            <p:ph type="title"/>
          </p:nvPr>
        </p:nvSpPr>
        <p:spPr/>
        <p:txBody>
          <a:bodyPr>
            <a:normAutofit/>
          </a:bodyPr>
          <a:lstStyle/>
          <a:p>
            <a:pPr algn="ctr"/>
            <a:r>
              <a:rPr lang="fa-IR" sz="3400" b="1" dirty="0">
                <a:solidFill>
                  <a:srgbClr val="FF0000"/>
                </a:solidFill>
                <a:latin typeface="IRNazanin" panose="02000506000000020002" pitchFamily="2" charset="-78"/>
                <a:cs typeface="B Homa" panose="00000400000000000000" pitchFamily="2" charset="-78"/>
              </a:rPr>
              <a:t>خصوصیات یک احیای قلبی ریوی موثر</a:t>
            </a:r>
            <a:endParaRPr lang="en-US" sz="3400" b="1" dirty="0">
              <a:solidFill>
                <a:srgbClr val="FF0000"/>
              </a:solidFill>
              <a:latin typeface="IRNazanin" panose="02000506000000020002" pitchFamily="2" charset="-78"/>
              <a:cs typeface="B Homa" panose="00000400000000000000" pitchFamily="2" charset="-78"/>
            </a:endParaRPr>
          </a:p>
        </p:txBody>
      </p:sp>
      <p:sp>
        <p:nvSpPr>
          <p:cNvPr id="3" name="Content Placeholder 2">
            <a:extLst>
              <a:ext uri="{FF2B5EF4-FFF2-40B4-BE49-F238E27FC236}">
                <a16:creationId xmlns:a16="http://schemas.microsoft.com/office/drawing/2014/main" xmlns="" id="{20260B49-AE8D-40E9-8457-C993CFC5F77D}"/>
              </a:ext>
            </a:extLst>
          </p:cNvPr>
          <p:cNvSpPr>
            <a:spLocks noGrp="1"/>
          </p:cNvSpPr>
          <p:nvPr>
            <p:ph idx="1"/>
          </p:nvPr>
        </p:nvSpPr>
        <p:spPr>
          <a:xfrm>
            <a:off x="914007" y="2595748"/>
            <a:ext cx="10363985" cy="4525487"/>
          </a:xfrm>
        </p:spPr>
        <p:txBody>
          <a:bodyPr/>
          <a:lstStyle/>
          <a:p>
            <a:pPr algn="r" rtl="1"/>
            <a:r>
              <a:rPr lang="fa-IR" sz="2400" b="1" dirty="0">
                <a:latin typeface="IRNazanin" panose="02000506000000020002" pitchFamily="2" charset="-78"/>
                <a:cs typeface="B Homa" panose="00000400000000000000" pitchFamily="2" charset="-78"/>
              </a:rPr>
              <a:t>تعداد ماساژ: </a:t>
            </a:r>
            <a:r>
              <a:rPr lang="fa-IR" sz="2400" dirty="0">
                <a:solidFill>
                  <a:srgbClr val="FF0000"/>
                </a:solidFill>
                <a:latin typeface="IRNazanin" panose="02000506000000020002" pitchFamily="2" charset="-78"/>
                <a:cs typeface="B Homa" panose="00000400000000000000" pitchFamily="2" charset="-78"/>
              </a:rPr>
              <a:t>۱۰۰-۱۲۰</a:t>
            </a:r>
            <a:r>
              <a:rPr lang="fa-IR" sz="2400" dirty="0">
                <a:latin typeface="IRNazanin" panose="02000506000000020002" pitchFamily="2" charset="-78"/>
                <a:cs typeface="B Homa" panose="00000400000000000000" pitchFamily="2" charset="-78"/>
              </a:rPr>
              <a:t> تا در دقیقه </a:t>
            </a:r>
          </a:p>
          <a:p>
            <a:pPr algn="r" rtl="1"/>
            <a:r>
              <a:rPr lang="fa-IR" sz="2400" b="1" dirty="0">
                <a:latin typeface="IRNazanin" panose="02000506000000020002" pitchFamily="2" charset="-78"/>
                <a:cs typeface="B Homa" panose="00000400000000000000" pitchFamily="2" charset="-78"/>
              </a:rPr>
              <a:t>عمق ماساژ: </a:t>
            </a:r>
            <a:r>
              <a:rPr lang="fa-IR" sz="2400" dirty="0">
                <a:latin typeface="IRNazanin" panose="02000506000000020002" pitchFamily="2" charset="-78"/>
                <a:cs typeface="B Homa" panose="00000400000000000000" pitchFamily="2" charset="-78"/>
              </a:rPr>
              <a:t>حداقل</a:t>
            </a:r>
            <a:r>
              <a:rPr lang="fa-IR" sz="2400" dirty="0">
                <a:solidFill>
                  <a:srgbClr val="FF0000"/>
                </a:solidFill>
                <a:latin typeface="IRNazanin" panose="02000506000000020002" pitchFamily="2" charset="-78"/>
                <a:cs typeface="B Homa" panose="00000400000000000000" pitchFamily="2" charset="-78"/>
              </a:rPr>
              <a:t> ۵ سانتی‌متر</a:t>
            </a:r>
          </a:p>
          <a:p>
            <a:pPr algn="r" rtl="1"/>
            <a:r>
              <a:rPr lang="fa-IR" sz="2400" dirty="0">
                <a:latin typeface="IRNazanin" panose="02000506000000020002" pitchFamily="2" charset="-78"/>
                <a:cs typeface="B Homa" panose="00000400000000000000" pitchFamily="2" charset="-78"/>
              </a:rPr>
              <a:t>قبل از ماساژ بعدی </a:t>
            </a:r>
            <a:r>
              <a:rPr lang="fa-IR" sz="2400" b="1" dirty="0">
                <a:solidFill>
                  <a:srgbClr val="FF0000"/>
                </a:solidFill>
                <a:latin typeface="IRNazanin" panose="02000506000000020002" pitchFamily="2" charset="-78"/>
                <a:cs typeface="B Homa" panose="00000400000000000000" pitchFamily="2" charset="-78"/>
              </a:rPr>
              <a:t>اجازه بازگشت کامل قفسه سینه </a:t>
            </a:r>
            <a:r>
              <a:rPr lang="fa-IR" sz="2400" dirty="0">
                <a:latin typeface="IRNazanin" panose="02000506000000020002" pitchFamily="2" charset="-78"/>
                <a:cs typeface="B Homa" panose="00000400000000000000" pitchFamily="2" charset="-78"/>
              </a:rPr>
              <a:t>را بدهید</a:t>
            </a:r>
          </a:p>
          <a:p>
            <a:pPr algn="r" rtl="1"/>
            <a:r>
              <a:rPr lang="fa-IR" sz="2400" b="1" dirty="0">
                <a:solidFill>
                  <a:srgbClr val="FF0000"/>
                </a:solidFill>
                <a:latin typeface="IRNazanin" panose="02000506000000020002" pitchFamily="2" charset="-78"/>
                <a:cs typeface="B Homa" panose="00000400000000000000" pitchFamily="2" charset="-78"/>
              </a:rPr>
              <a:t>حداقل وقفه </a:t>
            </a:r>
            <a:r>
              <a:rPr lang="fa-IR" sz="2400" dirty="0">
                <a:latin typeface="IRNazanin" panose="02000506000000020002" pitchFamily="2" charset="-78"/>
                <a:cs typeface="B Homa" panose="00000400000000000000" pitchFamily="2" charset="-78"/>
              </a:rPr>
              <a:t>حین انجام فشردن قفسه‌سینه</a:t>
            </a:r>
          </a:p>
          <a:p>
            <a:endParaRPr lang="en-US" dirty="0"/>
          </a:p>
        </p:txBody>
      </p:sp>
      <p:pic>
        <p:nvPicPr>
          <p:cNvPr id="4" name="Picture 3">
            <a:extLst>
              <a:ext uri="{FF2B5EF4-FFF2-40B4-BE49-F238E27FC236}">
                <a16:creationId xmlns:a16="http://schemas.microsoft.com/office/drawing/2014/main" xmlns="" id="{73251BCA-CF90-4005-9037-5BE201812D12}"/>
              </a:ext>
            </a:extLst>
          </p:cNvPr>
          <p:cNvPicPr>
            <a:picLocks noChangeAspect="1"/>
          </p:cNvPicPr>
          <p:nvPr/>
        </p:nvPicPr>
        <p:blipFill>
          <a:blip r:embed="rId2"/>
          <a:stretch>
            <a:fillRect/>
          </a:stretch>
        </p:blipFill>
        <p:spPr>
          <a:xfrm>
            <a:off x="914007" y="2285999"/>
            <a:ext cx="2769187" cy="4161346"/>
          </a:xfrm>
          <a:prstGeom prst="roundRect">
            <a:avLst/>
          </a:prstGeom>
        </p:spPr>
      </p:pic>
    </p:spTree>
    <p:extLst>
      <p:ext uri="{BB962C8B-B14F-4D97-AF65-F5344CB8AC3E}">
        <p14:creationId xmlns:p14="http://schemas.microsoft.com/office/powerpoint/2010/main" val="364125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3C813A2-83F4-4B2D-9490-BED6195C7578}"/>
              </a:ext>
            </a:extLst>
          </p:cNvPr>
          <p:cNvPicPr>
            <a:picLocks noChangeAspect="1"/>
          </p:cNvPicPr>
          <p:nvPr/>
        </p:nvPicPr>
        <p:blipFill>
          <a:blip r:embed="rId2"/>
          <a:stretch>
            <a:fillRect/>
          </a:stretch>
        </p:blipFill>
        <p:spPr>
          <a:xfrm>
            <a:off x="3023543" y="1864333"/>
            <a:ext cx="5768155" cy="3844498"/>
          </a:xfrm>
          <a:prstGeom prst="rect">
            <a:avLst/>
          </a:prstGeom>
        </p:spPr>
      </p:pic>
    </p:spTree>
    <p:extLst>
      <p:ext uri="{BB962C8B-B14F-4D97-AF65-F5344CB8AC3E}">
        <p14:creationId xmlns:p14="http://schemas.microsoft.com/office/powerpoint/2010/main" val="101056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B7303-0CF7-4051-BAEF-B82DEDED4A90}"/>
              </a:ext>
            </a:extLst>
          </p:cNvPr>
          <p:cNvSpPr>
            <a:spLocks noGrp="1"/>
          </p:cNvSpPr>
          <p:nvPr>
            <p:ph type="title"/>
          </p:nvPr>
        </p:nvSpPr>
        <p:spPr>
          <a:xfrm>
            <a:off x="1354347" y="509105"/>
            <a:ext cx="4425351" cy="1161751"/>
          </a:xfrm>
        </p:spPr>
        <p:txBody>
          <a:bodyPr>
            <a:normAutofit/>
          </a:bodyPr>
          <a:lstStyle/>
          <a:p>
            <a:pPr algn="ctr" rtl="1"/>
            <a:r>
              <a:rPr lang="fa-IR" dirty="0">
                <a:solidFill>
                  <a:srgbClr val="FF0000"/>
                </a:solidFill>
                <a:latin typeface="IRNazanin" panose="02000506000000020002" pitchFamily="2" charset="-78"/>
                <a:cs typeface="IRNazanin" panose="02000506000000020002" pitchFamily="2" charset="-78"/>
              </a:rPr>
              <a:t>مانور </a:t>
            </a:r>
            <a:r>
              <a:rPr lang="en-US" dirty="0">
                <a:solidFill>
                  <a:srgbClr val="FF0000"/>
                </a:solidFill>
                <a:latin typeface="IRNazanin" panose="02000506000000020002" pitchFamily="2" charset="-78"/>
                <a:cs typeface="IRNazanin" panose="02000506000000020002" pitchFamily="2" charset="-78"/>
              </a:rPr>
              <a:t>Head Tilt-chin lift</a:t>
            </a:r>
            <a:endParaRPr lang="en-US" dirty="0">
              <a:solidFill>
                <a:srgbClr val="FF0000"/>
              </a:solidFill>
            </a:endParaRPr>
          </a:p>
        </p:txBody>
      </p:sp>
      <p:pic>
        <p:nvPicPr>
          <p:cNvPr id="4" name="Content Placeholder 3">
            <a:extLst>
              <a:ext uri="{FF2B5EF4-FFF2-40B4-BE49-F238E27FC236}">
                <a16:creationId xmlns:a16="http://schemas.microsoft.com/office/drawing/2014/main" xmlns="" id="{DC97457C-E0D3-4DB5-B890-C56C8D404360}"/>
              </a:ext>
            </a:extLst>
          </p:cNvPr>
          <p:cNvPicPr>
            <a:picLocks noGrp="1" noChangeAspect="1"/>
          </p:cNvPicPr>
          <p:nvPr>
            <p:ph idx="1"/>
          </p:nvPr>
        </p:nvPicPr>
        <p:blipFill>
          <a:blip r:embed="rId3"/>
          <a:stretch>
            <a:fillRect/>
          </a:stretch>
        </p:blipFill>
        <p:spPr>
          <a:xfrm>
            <a:off x="1867787" y="1811979"/>
            <a:ext cx="3151905" cy="3188484"/>
          </a:xfrm>
          <a:prstGeom prst="rect">
            <a:avLst/>
          </a:prstGeom>
        </p:spPr>
      </p:pic>
      <p:sp>
        <p:nvSpPr>
          <p:cNvPr id="3" name="TextBox 2">
            <a:extLst>
              <a:ext uri="{FF2B5EF4-FFF2-40B4-BE49-F238E27FC236}">
                <a16:creationId xmlns:a16="http://schemas.microsoft.com/office/drawing/2014/main" xmlns="" id="{DD683E1C-ED58-4E76-BDCF-5F9577B045B4}"/>
              </a:ext>
            </a:extLst>
          </p:cNvPr>
          <p:cNvSpPr txBox="1"/>
          <p:nvPr/>
        </p:nvSpPr>
        <p:spPr>
          <a:xfrm>
            <a:off x="6412304" y="736037"/>
            <a:ext cx="4416724" cy="707886"/>
          </a:xfrm>
          <a:prstGeom prst="rect">
            <a:avLst/>
          </a:prstGeom>
          <a:noFill/>
        </p:spPr>
        <p:txBody>
          <a:bodyPr wrap="square" rtlCol="0">
            <a:spAutoFit/>
          </a:bodyPr>
          <a:lstStyle/>
          <a:p>
            <a:pPr algn="r" rtl="1"/>
            <a:r>
              <a:rPr lang="fa-IR" sz="4000" dirty="0">
                <a:solidFill>
                  <a:srgbClr val="FF0000"/>
                </a:solidFill>
              </a:rPr>
              <a:t>مانور</a:t>
            </a:r>
            <a:r>
              <a:rPr lang="fa-IR" sz="4000" dirty="0"/>
              <a:t> </a:t>
            </a:r>
            <a:r>
              <a:rPr lang="en-US" sz="4000" dirty="0">
                <a:solidFill>
                  <a:srgbClr val="FF0000"/>
                </a:solidFill>
                <a:latin typeface="IRNazanin" panose="02000506000000020002" pitchFamily="2" charset="-78"/>
                <a:cs typeface="IRNazanin" panose="02000506000000020002" pitchFamily="2" charset="-78"/>
              </a:rPr>
              <a:t>Jaw thrust</a:t>
            </a:r>
          </a:p>
        </p:txBody>
      </p:sp>
      <p:pic>
        <p:nvPicPr>
          <p:cNvPr id="5" name="Picture 4">
            <a:extLst>
              <a:ext uri="{FF2B5EF4-FFF2-40B4-BE49-F238E27FC236}">
                <a16:creationId xmlns:a16="http://schemas.microsoft.com/office/drawing/2014/main" xmlns="" id="{1A6812A9-7A00-42EE-B14B-D5A59CB0AC6B}"/>
              </a:ext>
            </a:extLst>
          </p:cNvPr>
          <p:cNvPicPr>
            <a:picLocks noChangeAspect="1"/>
          </p:cNvPicPr>
          <p:nvPr/>
        </p:nvPicPr>
        <p:blipFill>
          <a:blip r:embed="rId4"/>
          <a:stretch>
            <a:fillRect/>
          </a:stretch>
        </p:blipFill>
        <p:spPr>
          <a:xfrm>
            <a:off x="7023901" y="2015913"/>
            <a:ext cx="3928173" cy="2780617"/>
          </a:xfrm>
          <a:prstGeom prst="rect">
            <a:avLst/>
          </a:prstGeom>
        </p:spPr>
      </p:pic>
    </p:spTree>
    <p:extLst>
      <p:ext uri="{BB962C8B-B14F-4D97-AF65-F5344CB8AC3E}">
        <p14:creationId xmlns:p14="http://schemas.microsoft.com/office/powerpoint/2010/main" val="118825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CA16B-E068-43D9-9136-ED97597093C7}"/>
              </a:ext>
            </a:extLst>
          </p:cNvPr>
          <p:cNvSpPr>
            <a:spLocks noGrp="1"/>
          </p:cNvSpPr>
          <p:nvPr>
            <p:ph type="title"/>
          </p:nvPr>
        </p:nvSpPr>
        <p:spPr/>
        <p:txBody>
          <a:bodyPr/>
          <a:lstStyle/>
          <a:p>
            <a:pPr algn="ctr"/>
            <a:r>
              <a:rPr lang="fa-IR" b="1" dirty="0">
                <a:cs typeface="B Homa" panose="00000400000000000000" pitchFamily="2" charset="-78"/>
              </a:rPr>
              <a:t> </a:t>
            </a:r>
            <a:r>
              <a:rPr lang="fa-IR" b="1" dirty="0">
                <a:solidFill>
                  <a:srgbClr val="FF0000"/>
                </a:solidFill>
                <a:latin typeface="IRNazanin" panose="02000506000000020002" pitchFamily="2" charset="-78"/>
                <a:cs typeface="B Homa" panose="00000400000000000000" pitchFamily="2" charset="-78"/>
              </a:rPr>
              <a:t>تنفس نجات‌بخش </a:t>
            </a:r>
            <a:endParaRPr lang="en-US" dirty="0">
              <a:latin typeface="IRNazanin" panose="02000506000000020002" pitchFamily="2" charset="-78"/>
              <a:cs typeface="B Homa" panose="00000400000000000000" pitchFamily="2" charset="-78"/>
            </a:endParaRPr>
          </a:p>
        </p:txBody>
      </p:sp>
      <p:pic>
        <p:nvPicPr>
          <p:cNvPr id="7" name="Picture 6">
            <a:extLst>
              <a:ext uri="{FF2B5EF4-FFF2-40B4-BE49-F238E27FC236}">
                <a16:creationId xmlns:a16="http://schemas.microsoft.com/office/drawing/2014/main" xmlns="" id="{98E7E8B7-4CB8-4F30-834F-2C3EA8FFCB88}"/>
              </a:ext>
            </a:extLst>
          </p:cNvPr>
          <p:cNvPicPr>
            <a:picLocks noChangeAspect="1"/>
          </p:cNvPicPr>
          <p:nvPr/>
        </p:nvPicPr>
        <p:blipFill>
          <a:blip r:embed="rId2"/>
          <a:stretch>
            <a:fillRect/>
          </a:stretch>
        </p:blipFill>
        <p:spPr>
          <a:xfrm>
            <a:off x="1080072" y="2970426"/>
            <a:ext cx="2628016" cy="3008710"/>
          </a:xfrm>
          <a:prstGeom prst="rect">
            <a:avLst/>
          </a:prstGeom>
        </p:spPr>
      </p:pic>
      <p:sp>
        <p:nvSpPr>
          <p:cNvPr id="8" name="TextBox 7">
            <a:extLst>
              <a:ext uri="{FF2B5EF4-FFF2-40B4-BE49-F238E27FC236}">
                <a16:creationId xmlns:a16="http://schemas.microsoft.com/office/drawing/2014/main" xmlns="" id="{64F77B03-6E61-4AFA-9407-A7122A8F9643}"/>
              </a:ext>
            </a:extLst>
          </p:cNvPr>
          <p:cNvSpPr txBox="1"/>
          <p:nvPr/>
        </p:nvSpPr>
        <p:spPr>
          <a:xfrm>
            <a:off x="4785756" y="2285817"/>
            <a:ext cx="5920836" cy="2954655"/>
          </a:xfrm>
          <a:prstGeom prst="rect">
            <a:avLst/>
          </a:prstGeom>
          <a:noFill/>
        </p:spPr>
        <p:txBody>
          <a:bodyPr wrap="square" rtlCol="0">
            <a:spAutoFit/>
          </a:bodyPr>
          <a:lstStyle/>
          <a:p>
            <a:pPr algn="ctr" rtl="1"/>
            <a:endParaRPr lang="fa-IR" sz="2400" b="1" dirty="0">
              <a:latin typeface="IRNazanin" panose="02000506000000020002" pitchFamily="2" charset="-78"/>
              <a:cs typeface="IRNazanin" panose="02000506000000020002" pitchFamily="2" charset="-78"/>
            </a:endParaRPr>
          </a:p>
          <a:p>
            <a:pPr algn="r" rtl="1"/>
            <a:r>
              <a:rPr lang="fa-IR" sz="2400" dirty="0">
                <a:latin typeface="IRNazanin" panose="02000506000000020002" pitchFamily="2" charset="-78"/>
                <a:cs typeface="B Homa" panose="00000400000000000000" pitchFamily="2" charset="-78"/>
              </a:rPr>
              <a:t>ابتدا راه هوایی را با مانور </a:t>
            </a:r>
            <a:r>
              <a:rPr lang="en-US" sz="2400" dirty="0">
                <a:latin typeface="IRNazanin" panose="02000506000000020002" pitchFamily="2" charset="-78"/>
                <a:cs typeface="B Homa" panose="00000400000000000000" pitchFamily="2" charset="-78"/>
              </a:rPr>
              <a:t>Head Tilt-chin lift</a:t>
            </a:r>
            <a:r>
              <a:rPr lang="fa-IR" sz="2400" dirty="0">
                <a:latin typeface="IRNazanin" panose="02000506000000020002" pitchFamily="2" charset="-78"/>
                <a:cs typeface="B Homa" panose="00000400000000000000" pitchFamily="2" charset="-78"/>
              </a:rPr>
              <a:t> بازکنید</a:t>
            </a:r>
          </a:p>
          <a:p>
            <a:pPr algn="r" rtl="1"/>
            <a:r>
              <a:rPr lang="fa-IR" sz="2400" dirty="0">
                <a:latin typeface="IRNazanin" panose="02000506000000020002" pitchFamily="2" charset="-78"/>
                <a:cs typeface="B Homa" panose="00000400000000000000" pitchFamily="2" charset="-78"/>
              </a:rPr>
              <a:t>راه بینی را با انگشتان ببندید</a:t>
            </a:r>
          </a:p>
          <a:p>
            <a:pPr algn="r" rtl="1"/>
            <a:r>
              <a:rPr lang="fa-IR" sz="2400" dirty="0">
                <a:latin typeface="IRNazanin" panose="02000506000000020002" pitchFamily="2" charset="-78"/>
                <a:cs typeface="B Homa" panose="00000400000000000000" pitchFamily="2" charset="-78"/>
              </a:rPr>
              <a:t>دهانتان را دور دهان بیمار کیپ کنید</a:t>
            </a:r>
          </a:p>
          <a:p>
            <a:pPr algn="r" rtl="1"/>
            <a:r>
              <a:rPr lang="fa-IR" sz="2400" dirty="0">
                <a:latin typeface="IRNazanin" panose="02000506000000020002" pitchFamily="2" charset="-78"/>
                <a:cs typeface="B Homa" panose="00000400000000000000" pitchFamily="2" charset="-78"/>
              </a:rPr>
              <a:t>همزمان با دادن نفس به قفسه سینه بیمار نگاه کنید</a:t>
            </a:r>
          </a:p>
          <a:p>
            <a:pPr algn="r" rtl="1"/>
            <a:r>
              <a:rPr lang="fa-IR" sz="2400" dirty="0">
                <a:latin typeface="IRNazanin" panose="02000506000000020002" pitchFamily="2" charset="-78"/>
                <a:cs typeface="B Homa" panose="00000400000000000000" pitchFamily="2" charset="-78"/>
              </a:rPr>
              <a:t>اگر بالا نمی‌آید موقعیت سر را اصلاح کنید</a:t>
            </a:r>
          </a:p>
          <a:p>
            <a:pPr algn="r" rtl="1"/>
            <a:r>
              <a:rPr lang="fa-IR" sz="2400" dirty="0">
                <a:latin typeface="IRNazanin" panose="02000506000000020002" pitchFamily="2" charset="-78"/>
                <a:cs typeface="B Homa" panose="00000400000000000000" pitchFamily="2" charset="-78"/>
              </a:rPr>
              <a:t>دادن هر تنفس حدود ۱ ثانیه طول می‌کشد</a:t>
            </a:r>
          </a:p>
          <a:p>
            <a:pPr algn="r" rtl="1"/>
            <a:endParaRPr lang="en-US" dirty="0"/>
          </a:p>
        </p:txBody>
      </p:sp>
    </p:spTree>
    <p:extLst>
      <p:ext uri="{BB962C8B-B14F-4D97-AF65-F5344CB8AC3E}">
        <p14:creationId xmlns:p14="http://schemas.microsoft.com/office/powerpoint/2010/main" val="150673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defRPr/>
            </a:pPr>
            <a:endParaRPr lang="en-US" sz="4000" i="1" dirty="0"/>
          </a:p>
        </p:txBody>
      </p:sp>
      <p:sp>
        <p:nvSpPr>
          <p:cNvPr id="105477" name="Rectangle 5"/>
          <p:cNvSpPr>
            <a:spLocks noChangeArrowheads="1"/>
          </p:cNvSpPr>
          <p:nvPr/>
        </p:nvSpPr>
        <p:spPr bwMode="auto">
          <a:xfrm>
            <a:off x="4020314" y="5334832"/>
            <a:ext cx="3887787" cy="720725"/>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a:t>Recovery Position</a:t>
            </a:r>
          </a:p>
        </p:txBody>
      </p:sp>
      <p:sp>
        <p:nvSpPr>
          <p:cNvPr id="2" name="Content Placeholder 1"/>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xmlns:lc="http://schemas.openxmlformats.org/drawingml/2006/lockedCanvas" id="{6C7E16A8-B3C7-4C03-972F-8A11BCBE8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123" y="1389414"/>
            <a:ext cx="8841151" cy="3202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4807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200" dirty="0">
                <a:solidFill>
                  <a:srgbClr val="FF0000"/>
                </a:solidFill>
                <a:latin typeface="+mn-lt"/>
                <a:ea typeface="+mn-ea"/>
                <a:cs typeface="B Homa" panose="00000400000000000000" pitchFamily="2" charset="-78"/>
              </a:rPr>
              <a:t>درد قفسه سینه</a:t>
            </a:r>
            <a:endParaRPr lang="en-US" sz="22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fontScale="92500"/>
          </a:bodyPr>
          <a:lstStyle/>
          <a:p>
            <a:pPr algn="just" rtl="1">
              <a:lnSpc>
                <a:spcPct val="170000"/>
              </a:lnSpc>
            </a:pPr>
            <a:r>
              <a:rPr lang="fa-IR" dirty="0" smtClean="0">
                <a:cs typeface="B Homa" panose="00000400000000000000" pitchFamily="2" charset="-78"/>
              </a:rPr>
              <a:t>هر درد در قفسه سینه بیش از 2 دقیقه و ثابت نیاز به درمان و ارجاع به مرکز بالاتر دارد.</a:t>
            </a:r>
          </a:p>
          <a:p>
            <a:pPr algn="just" rtl="1">
              <a:lnSpc>
                <a:spcPct val="170000"/>
              </a:lnSpc>
            </a:pPr>
            <a:r>
              <a:rPr lang="fa-IR" dirty="0" smtClean="0">
                <a:cs typeface="B Homa" panose="00000400000000000000" pitchFamily="2" charset="-78"/>
              </a:rPr>
              <a:t>اقدامات تشخیصی: شرح حال، معاینه فیزیکی و نوار قلب</a:t>
            </a:r>
          </a:p>
          <a:p>
            <a:pPr algn="just" rtl="1">
              <a:lnSpc>
                <a:spcPct val="170000"/>
              </a:lnSpc>
            </a:pPr>
            <a:r>
              <a:rPr lang="fa-IR" dirty="0" smtClean="0">
                <a:cs typeface="B Homa" panose="00000400000000000000" pitchFamily="2" charset="-78"/>
              </a:rPr>
              <a:t>شروع درمان با: نیتروگلیسیرین زیرزبانی (تا سه عدد هر 5 دقیقه)، بتابلاکر (متورال 25 میلی گرم)، آسپیرین (325 میلی گرم)، آرامبخش (اگزازپام 10 میلیگرم)، درمان ضد اسید معده (پنتوپرازول 40 میلی گرم)</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377025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lnSpc>
                <a:spcPct val="170000"/>
              </a:lnSpc>
              <a:spcBef>
                <a:spcPct val="20000"/>
              </a:spcBef>
              <a:spcAft>
                <a:spcPts val="600"/>
              </a:spcAft>
              <a:buClr>
                <a:schemeClr val="accent1"/>
              </a:buClr>
              <a:buSzPct val="115000"/>
            </a:pPr>
            <a:r>
              <a:rPr lang="fa-IR" sz="2400" dirty="0">
                <a:solidFill>
                  <a:srgbClr val="FF0000"/>
                </a:solidFill>
                <a:latin typeface="+mn-lt"/>
                <a:ea typeface="+mn-ea"/>
                <a:cs typeface="B Homa" panose="00000400000000000000" pitchFamily="2" charset="-78"/>
              </a:rPr>
              <a:t>درد قفسه سینه</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fa-IR" dirty="0" smtClean="0">
                <a:cs typeface="B Homa" panose="00000400000000000000" pitchFamily="2" charset="-78"/>
              </a:rPr>
              <a:t>حتما نیاز به تحت نظر گرفتن و ارجاع به مرکز بیمارستانی دارد.</a:t>
            </a:r>
          </a:p>
          <a:p>
            <a:pPr algn="just" rtl="1">
              <a:lnSpc>
                <a:spcPct val="170000"/>
              </a:lnSpc>
            </a:pPr>
            <a:r>
              <a:rPr lang="fa-IR" dirty="0" smtClean="0">
                <a:cs typeface="B Homa" panose="00000400000000000000" pitchFamily="2" charset="-78"/>
              </a:rPr>
              <a:t>درصورت عدم دسترسی درمان ادامه یابد و بیمار از فعالیت بیشتر بازداشته شود.</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1201803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FF0000"/>
                </a:solidFill>
                <a:latin typeface="+mn-lt"/>
                <a:ea typeface="+mn-ea"/>
                <a:cs typeface="B Homa" panose="00000400000000000000" pitchFamily="2" charset="-78"/>
              </a:rPr>
              <a:t>تروما (تصادف، افتادن از ارتفاع، نزاع)</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fa-IR" dirty="0" smtClean="0">
                <a:cs typeface="B Homa" panose="00000400000000000000" pitchFamily="2" charset="-78"/>
              </a:rPr>
              <a:t>قدم اول </a:t>
            </a:r>
            <a:r>
              <a:rPr lang="fa-IR" dirty="0" smtClean="0">
                <a:solidFill>
                  <a:srgbClr val="FF0000"/>
                </a:solidFill>
                <a:cs typeface="B Homa" panose="00000400000000000000" pitchFamily="2" charset="-78"/>
              </a:rPr>
              <a:t>ارزیابی اولیه </a:t>
            </a:r>
            <a:r>
              <a:rPr lang="fa-IR" dirty="0" smtClean="0">
                <a:cs typeface="B Homa" panose="00000400000000000000" pitchFamily="2" charset="-78"/>
              </a:rPr>
              <a:t>است. </a:t>
            </a:r>
          </a:p>
          <a:p>
            <a:pPr algn="just" rtl="1">
              <a:lnSpc>
                <a:spcPct val="170000"/>
              </a:lnSpc>
            </a:pPr>
            <a:r>
              <a:rPr lang="en-US" dirty="0" smtClean="0">
                <a:cs typeface="B Homa" panose="00000400000000000000" pitchFamily="2" charset="-78"/>
              </a:rPr>
              <a:t>ABCDE</a:t>
            </a:r>
            <a:endParaRPr lang="fa-IR" dirty="0" smtClean="0">
              <a:cs typeface="B Homa" panose="00000400000000000000" pitchFamily="2" charset="-78"/>
            </a:endParaRPr>
          </a:p>
          <a:p>
            <a:pPr algn="just" rtl="1">
              <a:lnSpc>
                <a:spcPct val="170000"/>
              </a:lnSpc>
            </a:pPr>
            <a:r>
              <a:rPr lang="en-US" dirty="0" smtClean="0">
                <a:cs typeface="B Homa" panose="00000400000000000000" pitchFamily="2" charset="-78"/>
              </a:rPr>
              <a:t>A</a:t>
            </a:r>
            <a:r>
              <a:rPr lang="fa-IR" dirty="0" smtClean="0">
                <a:cs typeface="B Homa" panose="00000400000000000000" pitchFamily="2" charset="-78"/>
              </a:rPr>
              <a:t>: باز بودن راه هوایی و بی حرکت سازی گردن</a:t>
            </a:r>
          </a:p>
          <a:p>
            <a:pPr algn="just" rtl="1">
              <a:lnSpc>
                <a:spcPct val="170000"/>
              </a:lnSpc>
            </a:pPr>
            <a:r>
              <a:rPr lang="en-US" dirty="0" smtClean="0">
                <a:cs typeface="B Homa" panose="00000400000000000000" pitchFamily="2" charset="-78"/>
              </a:rPr>
              <a:t>B</a:t>
            </a:r>
            <a:r>
              <a:rPr lang="fa-IR" dirty="0" smtClean="0">
                <a:cs typeface="B Homa" panose="00000400000000000000" pitchFamily="2" charset="-78"/>
              </a:rPr>
              <a:t>: تنفس (رزرو هوای کافی، تنفس موثر، پالس اکسیمتری)</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268352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FF0000"/>
                </a:solidFill>
                <a:latin typeface="+mn-lt"/>
                <a:ea typeface="+mn-ea"/>
                <a:cs typeface="B Homa" panose="00000400000000000000" pitchFamily="2" charset="-78"/>
              </a:rPr>
              <a:t>تروما (تصادف، افتادن از ارتفاع، نزاع)</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en-US" dirty="0" smtClean="0">
                <a:cs typeface="B Homa" panose="00000400000000000000" pitchFamily="2" charset="-78"/>
              </a:rPr>
              <a:t>C</a:t>
            </a:r>
            <a:r>
              <a:rPr lang="fa-IR" dirty="0" smtClean="0">
                <a:cs typeface="B Homa" panose="00000400000000000000" pitchFamily="2" charset="-78"/>
              </a:rPr>
              <a:t>: خونرسانی کافی: بند آوردن خونریزی، بی حرکت سازی اندام و لگن، تزریق سرم و...</a:t>
            </a:r>
          </a:p>
          <a:p>
            <a:pPr algn="just" rtl="1">
              <a:lnSpc>
                <a:spcPct val="170000"/>
              </a:lnSpc>
            </a:pPr>
            <a:r>
              <a:rPr lang="en-US" dirty="0" smtClean="0">
                <a:cs typeface="B Homa" panose="00000400000000000000" pitchFamily="2" charset="-78"/>
              </a:rPr>
              <a:t>D</a:t>
            </a:r>
            <a:r>
              <a:rPr lang="fa-IR" dirty="0" smtClean="0">
                <a:cs typeface="B Homa" panose="00000400000000000000" pitchFamily="2" charset="-78"/>
              </a:rPr>
              <a:t>: تعیین هوشیاری، وضعیت مردمک ها و حرکت اندام ها</a:t>
            </a:r>
          </a:p>
          <a:p>
            <a:pPr algn="just" rtl="1">
              <a:lnSpc>
                <a:spcPct val="170000"/>
              </a:lnSpc>
            </a:pPr>
            <a:r>
              <a:rPr lang="en-US" dirty="0" smtClean="0">
                <a:cs typeface="B Homa" panose="00000400000000000000" pitchFamily="2" charset="-78"/>
              </a:rPr>
              <a:t>E</a:t>
            </a:r>
            <a:r>
              <a:rPr lang="fa-IR" dirty="0" smtClean="0">
                <a:cs typeface="B Homa" panose="00000400000000000000" pitchFamily="2" charset="-78"/>
              </a:rPr>
              <a:t>: معاینه کامل بیمار، گرم کردن بیمار، معاینه ستون فقرات و دقت در بی حرکت سازی</a:t>
            </a: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90990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FF0000"/>
                </a:solidFill>
                <a:latin typeface="+mn-lt"/>
                <a:ea typeface="+mn-ea"/>
                <a:cs typeface="B Homa" panose="00000400000000000000" pitchFamily="2" charset="-78"/>
              </a:rPr>
              <a:t>تروما (تصادف، افتادن از ارتفاع، نزاع)</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fa-IR" dirty="0" smtClean="0">
                <a:cs typeface="B Homa" panose="00000400000000000000" pitchFamily="2" charset="-78"/>
              </a:rPr>
              <a:t>درصورتیکه با شکستگی اندام یا دفرمیتی اندام مواجه شویم نیاز به گرفتن آتل داریم.</a:t>
            </a:r>
          </a:p>
          <a:p>
            <a:pPr algn="just" rtl="1">
              <a:lnSpc>
                <a:spcPct val="170000"/>
              </a:lnSpc>
            </a:pPr>
            <a:r>
              <a:rPr lang="fa-IR" dirty="0" smtClean="0">
                <a:cs typeface="B Homa" panose="00000400000000000000" pitchFamily="2" charset="-78"/>
              </a:rPr>
              <a:t>آتل آماده یا ساختن آتل</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2459524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Homa" panose="00000400000000000000" pitchFamily="2" charset="-78"/>
              </a:rPr>
              <a:t>مدیریت بیماران بدحال</a:t>
            </a:r>
            <a:endParaRPr lang="en-US" dirty="0">
              <a:cs typeface="B Homa" panose="00000400000000000000" pitchFamily="2" charset="-78"/>
            </a:endParaRPr>
          </a:p>
        </p:txBody>
      </p:sp>
      <p:sp>
        <p:nvSpPr>
          <p:cNvPr id="3" name="Subtitle 2"/>
          <p:cNvSpPr>
            <a:spLocks noGrp="1"/>
          </p:cNvSpPr>
          <p:nvPr>
            <p:ph type="subTitle" idx="1"/>
          </p:nvPr>
        </p:nvSpPr>
        <p:spPr/>
        <p:txBody>
          <a:bodyPr>
            <a:noAutofit/>
          </a:bodyPr>
          <a:lstStyle/>
          <a:p>
            <a:pPr rtl="1"/>
            <a:r>
              <a:rPr lang="fa-IR" sz="2000" dirty="0">
                <a:ln w="3175" cmpd="sng">
                  <a:noFill/>
                </a:ln>
                <a:solidFill>
                  <a:srgbClr val="00B050"/>
                </a:solidFill>
                <a:latin typeface="+mj-lt"/>
                <a:ea typeface="+mj-ea"/>
                <a:cs typeface="B Homa" panose="00000400000000000000" pitchFamily="2" charset="-78"/>
              </a:rPr>
              <a:t>دکتر مهدی رضایی</a:t>
            </a:r>
          </a:p>
          <a:p>
            <a:pPr rtl="1"/>
            <a:r>
              <a:rPr lang="fa-IR" sz="2000" dirty="0">
                <a:ln w="3175" cmpd="sng">
                  <a:noFill/>
                </a:ln>
                <a:solidFill>
                  <a:srgbClr val="00B050"/>
                </a:solidFill>
                <a:latin typeface="+mj-lt"/>
                <a:ea typeface="+mj-ea"/>
                <a:cs typeface="B Homa" panose="00000400000000000000" pitchFamily="2" charset="-78"/>
              </a:rPr>
              <a:t>متخصص اورژانس</a:t>
            </a:r>
          </a:p>
          <a:p>
            <a:pPr rtl="1"/>
            <a:r>
              <a:rPr lang="fa-IR" sz="2000" dirty="0">
                <a:ln w="3175" cmpd="sng">
                  <a:noFill/>
                </a:ln>
                <a:solidFill>
                  <a:srgbClr val="00B050"/>
                </a:solidFill>
                <a:latin typeface="+mj-lt"/>
                <a:ea typeface="+mj-ea"/>
                <a:cs typeface="B Homa" panose="00000400000000000000" pitchFamily="2" charset="-78"/>
              </a:rPr>
              <a:t>دانشگاه علوم پزشکی ایران</a:t>
            </a:r>
          </a:p>
          <a:p>
            <a:pPr rtl="1"/>
            <a:r>
              <a:rPr lang="fa-IR" sz="2000" dirty="0">
                <a:ln w="3175" cmpd="sng">
                  <a:noFill/>
                </a:ln>
                <a:solidFill>
                  <a:srgbClr val="00B050"/>
                </a:solidFill>
                <a:latin typeface="+mj-lt"/>
                <a:ea typeface="+mj-ea"/>
                <a:cs typeface="B Homa" panose="00000400000000000000" pitchFamily="2" charset="-78"/>
              </a:rPr>
              <a:t>09121381048</a:t>
            </a:r>
            <a:endParaRPr lang="en-US" sz="2000" dirty="0">
              <a:ln w="3175" cmpd="sng">
                <a:noFill/>
              </a:ln>
              <a:solidFill>
                <a:srgbClr val="00B050"/>
              </a:solidFill>
              <a:latin typeface="+mj-lt"/>
              <a:ea typeface="+mj-ea"/>
              <a:cs typeface="B Homa" panose="00000400000000000000" pitchFamily="2" charset="-78"/>
            </a:endParaRPr>
          </a:p>
        </p:txBody>
      </p:sp>
      <p:sp>
        <p:nvSpPr>
          <p:cNvPr id="4" name="Rectangle 3"/>
          <p:cNvSpPr/>
          <p:nvPr/>
        </p:nvSpPr>
        <p:spPr>
          <a:xfrm>
            <a:off x="2834244" y="528890"/>
            <a:ext cx="6096000" cy="707886"/>
          </a:xfrm>
          <a:prstGeom prst="rect">
            <a:avLst/>
          </a:prstGeom>
        </p:spPr>
        <p:txBody>
          <a:bodyPr>
            <a:spAutoFit/>
          </a:bodyPr>
          <a:lstStyle/>
          <a:p>
            <a:pPr algn="r" rtl="1"/>
            <a:r>
              <a:rPr lang="fa-IR" sz="2000" dirty="0">
                <a:ln w="3175" cmpd="sng">
                  <a:noFill/>
                </a:ln>
                <a:solidFill>
                  <a:srgbClr val="FF0000"/>
                </a:solidFill>
                <a:latin typeface="+mj-lt"/>
                <a:ea typeface="+mj-ea"/>
                <a:cs typeface="B Homa" panose="00000400000000000000" pitchFamily="2" charset="-78"/>
              </a:rPr>
              <a:t>هر کس، انسانی را از مرگ رهایی</a:t>
            </a:r>
            <a:r>
              <a:rPr lang="en-US" sz="2000" dirty="0">
                <a:ln w="3175" cmpd="sng">
                  <a:noFill/>
                </a:ln>
                <a:solidFill>
                  <a:srgbClr val="FF0000"/>
                </a:solidFill>
                <a:latin typeface="+mj-lt"/>
                <a:ea typeface="+mj-ea"/>
                <a:cs typeface="B Homa" panose="00000400000000000000" pitchFamily="2" charset="-78"/>
              </a:rPr>
              <a:t> </a:t>
            </a:r>
            <a:r>
              <a:rPr lang="fa-IR" sz="2000" dirty="0">
                <a:ln w="3175" cmpd="sng">
                  <a:noFill/>
                </a:ln>
                <a:solidFill>
                  <a:srgbClr val="FF0000"/>
                </a:solidFill>
                <a:latin typeface="+mj-lt"/>
                <a:ea typeface="+mj-ea"/>
                <a:cs typeface="B Homa" panose="00000400000000000000" pitchFamily="2" charset="-78"/>
              </a:rPr>
              <a:t>بخشد، چنان است که گویی همه مردم را زنده کرده است.</a:t>
            </a:r>
            <a:r>
              <a:rPr lang="en-US" sz="2000" dirty="0">
                <a:ln w="3175" cmpd="sng">
                  <a:noFill/>
                </a:ln>
                <a:solidFill>
                  <a:srgbClr val="FF0000"/>
                </a:solidFill>
                <a:latin typeface="+mj-lt"/>
                <a:ea typeface="+mj-ea"/>
                <a:cs typeface="B Homa" panose="00000400000000000000" pitchFamily="2" charset="-78"/>
              </a:rPr>
              <a:t> </a:t>
            </a:r>
            <a:r>
              <a:rPr lang="fa-IR" sz="2000" dirty="0">
                <a:ln w="3175" cmpd="sng">
                  <a:noFill/>
                </a:ln>
                <a:solidFill>
                  <a:srgbClr val="FF0000"/>
                </a:solidFill>
                <a:latin typeface="+mj-lt"/>
                <a:ea typeface="+mj-ea"/>
                <a:cs typeface="B Homa" panose="00000400000000000000" pitchFamily="2" charset="-78"/>
              </a:rPr>
              <a:t>(مائده32)</a:t>
            </a:r>
            <a:endParaRPr lang="en-US" sz="2000" dirty="0">
              <a:ln w="3175" cmpd="sng">
                <a:noFill/>
              </a:ln>
              <a:solidFill>
                <a:srgbClr val="FF0000"/>
              </a:solidFill>
              <a:latin typeface="+mj-lt"/>
              <a:ea typeface="+mj-ea"/>
              <a:cs typeface="B Homa" panose="00000400000000000000" pitchFamily="2" charset="-78"/>
            </a:endParaRPr>
          </a:p>
        </p:txBody>
      </p:sp>
    </p:spTree>
    <p:extLst>
      <p:ext uri="{BB962C8B-B14F-4D97-AF65-F5344CB8AC3E}">
        <p14:creationId xmlns:p14="http://schemas.microsoft.com/office/powerpoint/2010/main" val="334456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FF0000"/>
                </a:solidFill>
                <a:latin typeface="+mn-lt"/>
                <a:ea typeface="+mn-ea"/>
                <a:cs typeface="B Homa" panose="00000400000000000000" pitchFamily="2" charset="-78"/>
              </a:rPr>
              <a:t>بی حرکت سازی در بیماران </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90000"/>
              </a:lnSpc>
            </a:pPr>
            <a:r>
              <a:rPr lang="fa-IR" b="1" dirty="0">
                <a:cs typeface="B Nazanin" pitchFamily="2" charset="-78"/>
              </a:rPr>
              <a:t>اهمیت </a:t>
            </a:r>
            <a:r>
              <a:rPr lang="fa-IR" b="1" dirty="0" smtClean="0">
                <a:cs typeface="B Nazanin" pitchFamily="2" charset="-78"/>
              </a:rPr>
              <a:t>موضوع</a:t>
            </a:r>
          </a:p>
          <a:p>
            <a:pPr algn="r" rtl="1">
              <a:lnSpc>
                <a:spcPct val="90000"/>
              </a:lnSpc>
            </a:pPr>
            <a:endParaRPr lang="fa-IR" b="1" dirty="0">
              <a:cs typeface="B Nazanin" pitchFamily="2" charset="-78"/>
            </a:endParaRP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pic>
        <p:nvPicPr>
          <p:cNvPr id="4" name="Picture 6"/>
          <p:cNvPicPr>
            <a:picLocks noChangeAspect="1" noChangeArrowheads="1"/>
          </p:cNvPicPr>
          <p:nvPr/>
        </p:nvPicPr>
        <p:blipFill>
          <a:blip r:embed="rId2" cstate="print"/>
          <a:srcRect/>
          <a:stretch>
            <a:fillRect/>
          </a:stretch>
        </p:blipFill>
        <p:spPr bwMode="auto">
          <a:xfrm>
            <a:off x="7971516" y="3129281"/>
            <a:ext cx="3418900" cy="3017520"/>
          </a:xfrm>
          <a:prstGeom prst="rect">
            <a:avLst/>
          </a:prstGeom>
          <a:noFill/>
          <a:ln w="28575">
            <a:noFill/>
            <a:miter lim="800000"/>
            <a:headEnd/>
            <a:tailEnd/>
          </a:ln>
          <a:effectLst/>
        </p:spPr>
      </p:pic>
      <p:pic>
        <p:nvPicPr>
          <p:cNvPr id="5" name="Picture 7"/>
          <p:cNvPicPr>
            <a:picLocks noChangeAspect="1" noChangeArrowheads="1"/>
          </p:cNvPicPr>
          <p:nvPr/>
        </p:nvPicPr>
        <p:blipFill>
          <a:blip r:embed="rId3" cstate="print"/>
          <a:srcRect/>
          <a:stretch>
            <a:fillRect/>
          </a:stretch>
        </p:blipFill>
        <p:spPr bwMode="auto">
          <a:xfrm>
            <a:off x="1439884" y="2969141"/>
            <a:ext cx="3840480" cy="3337800"/>
          </a:xfrm>
          <a:prstGeom prst="rect">
            <a:avLst/>
          </a:prstGeom>
          <a:noFill/>
          <a:ln w="28575">
            <a:noFill/>
            <a:miter lim="800000"/>
            <a:headEnd/>
            <a:tailEnd/>
          </a:ln>
          <a:effectLst/>
        </p:spPr>
      </p:pic>
    </p:spTree>
    <p:extLst>
      <p:ext uri="{BB962C8B-B14F-4D97-AF65-F5344CB8AC3E}">
        <p14:creationId xmlns:p14="http://schemas.microsoft.com/office/powerpoint/2010/main" val="2142411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marL="0" indent="0" algn="r" rtl="1">
              <a:lnSpc>
                <a:spcPct val="90000"/>
              </a:lnSpc>
              <a:buNone/>
            </a:pPr>
            <a:endParaRPr lang="fa-IR" b="1" dirty="0">
              <a:cs typeface="B Nazanin" pitchFamily="2" charset="-78"/>
            </a:endParaRP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pic>
        <p:nvPicPr>
          <p:cNvPr id="6" name="Picture 5" descr="5"/>
          <p:cNvPicPr>
            <a:picLocks noChangeAspect="1" noChangeArrowheads="1"/>
          </p:cNvPicPr>
          <p:nvPr/>
        </p:nvPicPr>
        <p:blipFill>
          <a:blip r:embed="rId2" cstate="print"/>
          <a:srcRect/>
          <a:stretch>
            <a:fillRect/>
          </a:stretch>
        </p:blipFill>
        <p:spPr bwMode="auto">
          <a:xfrm>
            <a:off x="500350" y="4931642"/>
            <a:ext cx="6096000" cy="1433512"/>
          </a:xfrm>
          <a:prstGeom prst="rect">
            <a:avLst/>
          </a:prstGeom>
          <a:noFill/>
          <a:ln w="9525">
            <a:noFill/>
            <a:miter lim="800000"/>
            <a:headEnd/>
            <a:tailEnd/>
          </a:ln>
        </p:spPr>
      </p:pic>
      <p:pic>
        <p:nvPicPr>
          <p:cNvPr id="7" name="Picture 5" descr="6"/>
          <p:cNvPicPr>
            <a:picLocks noChangeAspect="1" noChangeArrowheads="1"/>
          </p:cNvPicPr>
          <p:nvPr/>
        </p:nvPicPr>
        <p:blipFill>
          <a:blip r:embed="rId3" cstate="print"/>
          <a:srcRect/>
          <a:stretch>
            <a:fillRect/>
          </a:stretch>
        </p:blipFill>
        <p:spPr bwMode="auto">
          <a:xfrm>
            <a:off x="642564" y="954038"/>
            <a:ext cx="4878388" cy="4224868"/>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6874818" y="4074006"/>
            <a:ext cx="4750732" cy="2209800"/>
          </a:xfrm>
          <a:prstGeom prst="rect">
            <a:avLst/>
          </a:prstGeom>
          <a:noFill/>
          <a:ln w="2857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7587034" y="734194"/>
            <a:ext cx="3962400" cy="2581275"/>
          </a:xfrm>
          <a:prstGeom prst="rect">
            <a:avLst/>
          </a:prstGeom>
          <a:noFill/>
          <a:ln w="25400">
            <a:noFill/>
            <a:miter lim="800000"/>
            <a:headEnd/>
            <a:tailEnd/>
          </a:ln>
        </p:spPr>
      </p:pic>
    </p:spTree>
    <p:extLst>
      <p:ext uri="{BB962C8B-B14F-4D97-AF65-F5344CB8AC3E}">
        <p14:creationId xmlns:p14="http://schemas.microsoft.com/office/powerpoint/2010/main" val="4066669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FF0000"/>
                </a:solidFill>
                <a:latin typeface="+mn-lt"/>
                <a:ea typeface="+mn-ea"/>
                <a:cs typeface="B Homa" panose="00000400000000000000" pitchFamily="2" charset="-78"/>
              </a:rPr>
              <a:t>کاهش هوشیاری</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dirty="0">
                <a:ln w="3175" cmpd="sng">
                  <a:noFill/>
                </a:ln>
                <a:cs typeface="B Homa" panose="00000400000000000000" pitchFamily="2" charset="-78"/>
              </a:rPr>
              <a:t>1- کنترل قند خون (درصورت افت قند تزریق سرم قندی 20 یا 50درصد و یا استفاده از مواد غذایی شیرین زود جذب</a:t>
            </a:r>
            <a:r>
              <a:rPr lang="fa-IR" dirty="0" smtClean="0">
                <a:ln w="3175" cmpd="sng">
                  <a:noFill/>
                </a:ln>
                <a:cs typeface="B Homa" panose="00000400000000000000" pitchFamily="2" charset="-78"/>
              </a:rPr>
              <a:t>)</a:t>
            </a:r>
          </a:p>
          <a:p>
            <a:pPr algn="r" rtl="1"/>
            <a:r>
              <a:rPr lang="fa-IR" dirty="0" smtClean="0">
                <a:ln w="3175" cmpd="sng">
                  <a:noFill/>
                </a:ln>
                <a:cs typeface="B Homa" panose="00000400000000000000" pitchFamily="2" charset="-78"/>
              </a:rPr>
              <a:t>2- صدا کردن و ضربه به شانه ای بیمار </a:t>
            </a:r>
          </a:p>
          <a:p>
            <a:pPr algn="r" rtl="1"/>
            <a:r>
              <a:rPr lang="fa-IR" dirty="0" smtClean="0">
                <a:ln w="3175" cmpd="sng">
                  <a:noFill/>
                </a:ln>
                <a:cs typeface="B Homa" panose="00000400000000000000" pitchFamily="2" charset="-78"/>
              </a:rPr>
              <a:t>درصورت عدم تنفس موثر و عدم پاسخ دهی (عدم وجود نبض): </a:t>
            </a:r>
            <a:r>
              <a:rPr lang="en-US" dirty="0" smtClean="0">
                <a:ln w="3175" cmpd="sng">
                  <a:noFill/>
                </a:ln>
                <a:cs typeface="B Homa" panose="00000400000000000000" pitchFamily="2" charset="-78"/>
              </a:rPr>
              <a:t>CPR</a:t>
            </a:r>
            <a:endParaRPr lang="fa-IR" dirty="0" smtClean="0">
              <a:ln w="3175" cmpd="sng">
                <a:noFill/>
              </a:ln>
              <a:cs typeface="B Homa" panose="00000400000000000000" pitchFamily="2" charset="-78"/>
            </a:endParaRPr>
          </a:p>
          <a:p>
            <a:pPr algn="r" rtl="1"/>
            <a:r>
              <a:rPr lang="fa-IR" dirty="0" smtClean="0">
                <a:ln w="3175" cmpd="sng">
                  <a:noFill/>
                </a:ln>
                <a:cs typeface="B Homa" panose="00000400000000000000" pitchFamily="2" charset="-78"/>
              </a:rPr>
              <a:t>3- سکته مغزی </a:t>
            </a:r>
          </a:p>
          <a:p>
            <a:pPr algn="r" rtl="1"/>
            <a:r>
              <a:rPr lang="fa-IR" dirty="0" smtClean="0">
                <a:ln w="3175" cmpd="sng">
                  <a:noFill/>
                </a:ln>
                <a:cs typeface="B Homa" panose="00000400000000000000" pitchFamily="2" charset="-78"/>
              </a:rPr>
              <a:t>4- عفونت شدید (سپسیس)</a:t>
            </a:r>
          </a:p>
          <a:p>
            <a:pPr algn="r" rtl="1"/>
            <a:r>
              <a:rPr lang="fa-IR" dirty="0" smtClean="0">
                <a:ln w="3175" cmpd="sng">
                  <a:noFill/>
                </a:ln>
                <a:cs typeface="B Homa" panose="00000400000000000000" pitchFamily="2" charset="-78"/>
              </a:rPr>
              <a:t>5- سایکوز</a:t>
            </a:r>
            <a:endParaRPr lang="en-US" dirty="0">
              <a:ln w="3175" cmpd="sng">
                <a:noFill/>
              </a:ln>
              <a:cs typeface="B Homa" panose="00000400000000000000" pitchFamily="2" charset="-78"/>
            </a:endParaRPr>
          </a:p>
        </p:txBody>
      </p:sp>
    </p:spTree>
    <p:extLst>
      <p:ext uri="{BB962C8B-B14F-4D97-AF65-F5344CB8AC3E}">
        <p14:creationId xmlns:p14="http://schemas.microsoft.com/office/powerpoint/2010/main" val="318618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FF0000"/>
                </a:solidFill>
                <a:latin typeface="+mn-lt"/>
                <a:ea typeface="+mn-ea"/>
                <a:cs typeface="B Homa" panose="00000400000000000000" pitchFamily="2" charset="-78"/>
              </a:rPr>
              <a:t>مراقبت از زخم</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fa-IR" dirty="0" smtClean="0">
                <a:cs typeface="B Homa" panose="00000400000000000000" pitchFamily="2" charset="-78"/>
              </a:rPr>
              <a:t>مهمترین نکته بندآوردن خون و سپس شستشو و تمیز کزدن زخم است.</a:t>
            </a:r>
          </a:p>
          <a:p>
            <a:pPr algn="just" rtl="1">
              <a:lnSpc>
                <a:spcPct val="170000"/>
              </a:lnSpc>
            </a:pPr>
            <a:r>
              <a:rPr lang="fa-IR" dirty="0" smtClean="0">
                <a:cs typeface="B Homa" panose="00000400000000000000" pitchFamily="2" charset="-78"/>
              </a:rPr>
              <a:t>برای بند آوردن خونریزی از فشار مستقیم و پانسمان فشاری میتوان استفاده کرد.</a:t>
            </a:r>
          </a:p>
          <a:p>
            <a:pPr algn="just" rtl="1">
              <a:lnSpc>
                <a:spcPct val="170000"/>
              </a:lnSpc>
            </a:pPr>
            <a:r>
              <a:rPr lang="fa-IR" dirty="0" smtClean="0">
                <a:cs typeface="B Homa" panose="00000400000000000000" pitchFamily="2" charset="-78"/>
              </a:rPr>
              <a:t>شستشو با سرم شستشو و درصورت نبود با آب به میزان زیاد</a:t>
            </a:r>
          </a:p>
          <a:p>
            <a:pPr algn="just" rtl="1">
              <a:lnSpc>
                <a:spcPct val="170000"/>
              </a:lnSpc>
            </a:pPr>
            <a:r>
              <a:rPr lang="fa-IR" dirty="0" smtClean="0">
                <a:cs typeface="B Homa" panose="00000400000000000000" pitchFamily="2" charset="-78"/>
              </a:rPr>
              <a:t>آنتی بیوتیک (سفالکسین 500 میلی گرم) و واکسن کزاز بزنیم.</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257906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FF0000"/>
                </a:solidFill>
                <a:latin typeface="+mn-lt"/>
                <a:ea typeface="+mn-ea"/>
                <a:cs typeface="B Homa" panose="00000400000000000000" pitchFamily="2" charset="-78"/>
              </a:rPr>
              <a:t>تریاژ</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fa-IR" dirty="0">
                <a:cs typeface="B Homa" panose="00000400000000000000" pitchFamily="2" charset="-78"/>
              </a:rPr>
              <a:t>مفهوم تریاژ: دسته بندی یا اولویت بندی بیماران</a:t>
            </a:r>
          </a:p>
          <a:p>
            <a:pPr algn="just" rtl="1">
              <a:lnSpc>
                <a:spcPct val="170000"/>
              </a:lnSpc>
            </a:pPr>
            <a:r>
              <a:rPr lang="fa-IR" dirty="0">
                <a:cs typeface="B Homa" panose="00000400000000000000" pitchFamily="2" charset="-78"/>
              </a:rPr>
              <a:t>مفهوم محیط تریاژ: فضای فیزیکی جهت اولویت بندی </a:t>
            </a:r>
            <a:r>
              <a:rPr lang="fa-IR" dirty="0" smtClean="0">
                <a:cs typeface="B Homa" panose="00000400000000000000" pitchFamily="2" charset="-78"/>
              </a:rPr>
              <a:t>بیماران</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pic>
        <p:nvPicPr>
          <p:cNvPr id="4" name="Picture 3" descr="Triage Wait Time.jpg"/>
          <p:cNvPicPr>
            <a:picLocks noChangeAspect="1"/>
          </p:cNvPicPr>
          <p:nvPr/>
        </p:nvPicPr>
        <p:blipFill>
          <a:blip r:embed="rId2">
            <a:lum contrast="20000"/>
          </a:blip>
          <a:stretch>
            <a:fillRect/>
          </a:stretch>
        </p:blipFill>
        <p:spPr>
          <a:xfrm>
            <a:off x="1" y="4080874"/>
            <a:ext cx="4405744" cy="2777125"/>
          </a:xfrm>
          <a:prstGeom prst="rect">
            <a:avLst/>
          </a:prstGeom>
        </p:spPr>
      </p:pic>
    </p:spTree>
    <p:extLst>
      <p:ext uri="{BB962C8B-B14F-4D97-AF65-F5344CB8AC3E}">
        <p14:creationId xmlns:p14="http://schemas.microsoft.com/office/powerpoint/2010/main" val="429359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lnSpc>
                <a:spcPct val="170000"/>
              </a:lnSpc>
              <a:spcBef>
                <a:spcPct val="20000"/>
              </a:spcBef>
              <a:spcAft>
                <a:spcPts val="600"/>
              </a:spcAft>
              <a:buClr>
                <a:schemeClr val="accent1"/>
              </a:buClr>
              <a:buSzPct val="115000"/>
              <a:buFont typeface="Arial"/>
            </a:pPr>
            <a:r>
              <a:rPr lang="fa-IR" sz="2400" dirty="0">
                <a:solidFill>
                  <a:srgbClr val="FF0000"/>
                </a:solidFill>
                <a:latin typeface="+mn-lt"/>
                <a:ea typeface="+mn-ea"/>
                <a:cs typeface="B Homa" panose="00000400000000000000" pitchFamily="2" charset="-78"/>
              </a:rPr>
              <a:t>تریاژ</a:t>
            </a:r>
            <a:endParaRPr lang="en-US" sz="24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70000"/>
              </a:lnSpc>
            </a:pPr>
            <a:r>
              <a:rPr lang="fa-IR" dirty="0" smtClean="0">
                <a:cs typeface="B Homa" panose="00000400000000000000" pitchFamily="2" charset="-78"/>
              </a:rPr>
              <a:t>فاکتورهای موثر:</a:t>
            </a:r>
          </a:p>
          <a:p>
            <a:pPr algn="just" rtl="1">
              <a:lnSpc>
                <a:spcPct val="170000"/>
              </a:lnSpc>
            </a:pPr>
            <a:r>
              <a:rPr lang="fa-IR" dirty="0" smtClean="0">
                <a:cs typeface="B Homa" panose="00000400000000000000" pitchFamily="2" charset="-78"/>
              </a:rPr>
              <a:t>وضعیت پرخطر (کاهش هوشیاری، درد شدید، ناپایداری همودینامیک، دیسترس تنفسی، مسمومیت، درد قفسه سینه، درد شکم در خانم باردار، </a:t>
            </a:r>
          </a:p>
          <a:p>
            <a:pPr marL="0" indent="0" algn="just" rtl="1">
              <a:lnSpc>
                <a:spcPct val="170000"/>
              </a:lnSpc>
              <a:buNone/>
            </a:pPr>
            <a:r>
              <a:rPr lang="fa-IR" dirty="0">
                <a:cs typeface="B Homa" panose="00000400000000000000" pitchFamily="2" charset="-78"/>
              </a:rPr>
              <a:t> </a:t>
            </a:r>
            <a:r>
              <a:rPr lang="fa-IR" dirty="0" smtClean="0">
                <a:cs typeface="B Homa" panose="00000400000000000000" pitchFamily="2" charset="-78"/>
              </a:rPr>
              <a:t>  ترومای متعدد، ترومای نافذ، آنافیلاکسی و ...)</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pic>
        <p:nvPicPr>
          <p:cNvPr id="4" name="Picture 3" descr="Triage Wait Time.jpg"/>
          <p:cNvPicPr>
            <a:picLocks noChangeAspect="1"/>
          </p:cNvPicPr>
          <p:nvPr/>
        </p:nvPicPr>
        <p:blipFill>
          <a:blip r:embed="rId2">
            <a:lum contrast="20000"/>
          </a:blip>
          <a:stretch>
            <a:fillRect/>
          </a:stretch>
        </p:blipFill>
        <p:spPr>
          <a:xfrm>
            <a:off x="1" y="4080874"/>
            <a:ext cx="4405744" cy="2777125"/>
          </a:xfrm>
          <a:prstGeom prst="rect">
            <a:avLst/>
          </a:prstGeom>
        </p:spPr>
      </p:pic>
    </p:spTree>
    <p:extLst>
      <p:ext uri="{BB962C8B-B14F-4D97-AF65-F5344CB8AC3E}">
        <p14:creationId xmlns:p14="http://schemas.microsoft.com/office/powerpoint/2010/main" val="174901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latin typeface="+mn-lt"/>
                <a:ea typeface="+mn-ea"/>
                <a:cs typeface="B Homa" panose="00000400000000000000" pitchFamily="2" charset="-78"/>
              </a:rPr>
              <a:t> </a:t>
            </a:r>
            <a:r>
              <a:rPr lang="fa-IR" sz="3200" dirty="0" smtClean="0">
                <a:solidFill>
                  <a:srgbClr val="FF0000"/>
                </a:solidFill>
                <a:latin typeface="+mn-lt"/>
                <a:ea typeface="+mn-ea"/>
                <a:cs typeface="B Homa" panose="00000400000000000000" pitchFamily="2" charset="-78"/>
              </a:rPr>
              <a:t>(عملیات احیا) </a:t>
            </a:r>
            <a:r>
              <a:rPr lang="en-US" sz="3200" dirty="0" smtClean="0">
                <a:solidFill>
                  <a:srgbClr val="FF0000"/>
                </a:solidFill>
                <a:latin typeface="+mn-lt"/>
                <a:ea typeface="+mn-ea"/>
                <a:cs typeface="B Homa" panose="00000400000000000000" pitchFamily="2" charset="-78"/>
              </a:rPr>
              <a:t>CPR</a:t>
            </a:r>
            <a:endParaRPr lang="en-US" sz="3200" dirty="0">
              <a:solidFill>
                <a:srgbClr val="FF0000"/>
              </a:solidFill>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dirty="0">
                <a:ln w="3175" cmpd="sng">
                  <a:noFill/>
                </a:ln>
                <a:cs typeface="B Homa" panose="00000400000000000000" pitchFamily="2" charset="-78"/>
              </a:rPr>
              <a:t>تشخیص به موقع ایست قلبی </a:t>
            </a:r>
          </a:p>
          <a:p>
            <a:pPr marL="0" indent="0" algn="ctr" rtl="1">
              <a:buNone/>
            </a:pPr>
            <a:r>
              <a:rPr lang="fa-IR" dirty="0">
                <a:ln w="3175" cmpd="sng">
                  <a:noFill/>
                </a:ln>
                <a:cs typeface="B Homa" panose="00000400000000000000" pitchFamily="2" charset="-78"/>
              </a:rPr>
              <a:t> شروع زودهنگام احیای قلبی ریوی</a:t>
            </a:r>
          </a:p>
          <a:p>
            <a:pPr marL="0" indent="0" algn="ctr" rtl="1">
              <a:buNone/>
            </a:pPr>
            <a:r>
              <a:rPr lang="fa-IR" dirty="0">
                <a:ln w="3175" cmpd="sng">
                  <a:noFill/>
                </a:ln>
                <a:cs typeface="B Homa" panose="00000400000000000000" pitchFamily="2" charset="-78"/>
              </a:rPr>
              <a:t>احیای قلبی عروقی با کیفیت</a:t>
            </a:r>
          </a:p>
          <a:p>
            <a:pPr marL="0" indent="0" algn="ctr" rtl="1">
              <a:buNone/>
            </a:pPr>
            <a:r>
              <a:rPr lang="fa-IR" dirty="0">
                <a:ln w="3175" cmpd="sng">
                  <a:noFill/>
                </a:ln>
                <a:cs typeface="B Homa" panose="00000400000000000000" pitchFamily="2" charset="-78"/>
              </a:rPr>
              <a:t>استفاده زودهنگام از دفیبریلاتور</a:t>
            </a:r>
          </a:p>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spTree>
    <p:extLst>
      <p:ext uri="{BB962C8B-B14F-4D97-AF65-F5344CB8AC3E}">
        <p14:creationId xmlns:p14="http://schemas.microsoft.com/office/powerpoint/2010/main" val="325862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200" dirty="0" smtClean="0">
                <a:latin typeface="+mn-lt"/>
                <a:ea typeface="+mn-ea"/>
                <a:cs typeface="B Homa" panose="00000400000000000000" pitchFamily="2" charset="-78"/>
              </a:rPr>
              <a:t> (عملیات احیا) </a:t>
            </a:r>
            <a:r>
              <a:rPr lang="en-US" sz="2200" dirty="0" smtClean="0">
                <a:latin typeface="+mn-lt"/>
                <a:ea typeface="+mn-ea"/>
                <a:cs typeface="B Homa" panose="00000400000000000000" pitchFamily="2" charset="-78"/>
              </a:rPr>
              <a:t>CPR</a:t>
            </a:r>
            <a:endParaRPr lang="en-US" sz="2200" dirty="0">
              <a:latin typeface="+mn-lt"/>
              <a:ea typeface="+mn-ea"/>
              <a:cs typeface="B Homa" panose="000004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70000"/>
              </a:lnSpc>
              <a:buNone/>
            </a:pPr>
            <a:endParaRPr lang="fa-IR" dirty="0">
              <a:cs typeface="B Homa" panose="00000400000000000000" pitchFamily="2" charset="-78"/>
            </a:endParaRPr>
          </a:p>
          <a:p>
            <a:pPr algn="just" rtl="1">
              <a:buNone/>
            </a:pPr>
            <a:endParaRPr lang="fa-IR" dirty="0">
              <a:cs typeface="B Homa" panose="00000400000000000000" pitchFamily="2" charset="-78"/>
            </a:endParaRPr>
          </a:p>
          <a:p>
            <a:endParaRPr lang="en-US" dirty="0"/>
          </a:p>
        </p:txBody>
      </p:sp>
      <p:pic>
        <p:nvPicPr>
          <p:cNvPr id="4"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3" y="496315"/>
            <a:ext cx="6766894" cy="590448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4">
            <a:extLst>
              <a:ext uri="{FF2B5EF4-FFF2-40B4-BE49-F238E27FC236}">
                <a16:creationId xmlns:a16="http://schemas.microsoft.com/office/drawing/2014/main" xmlns="" xmlns:lc="http://schemas.openxmlformats.org/drawingml/2006/lockedCanvas" id="{2BDBBDC6-B0DD-4E85-AC90-55B7594101F2}"/>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2485" t="5973" r="5159" b="28163"/>
          <a:stretch/>
        </p:blipFill>
        <p:spPr>
          <a:xfrm>
            <a:off x="2090056" y="572145"/>
            <a:ext cx="7640205" cy="5448645"/>
          </a:xfrm>
          <a:prstGeom prst="rect">
            <a:avLst/>
          </a:prstGeom>
        </p:spPr>
      </p:pic>
    </p:spTree>
    <p:extLst>
      <p:ext uri="{BB962C8B-B14F-4D97-AF65-F5344CB8AC3E}">
        <p14:creationId xmlns:p14="http://schemas.microsoft.com/office/powerpoint/2010/main" val="386558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210E2-388D-4AD7-9D19-497BD0A412F6}"/>
              </a:ext>
            </a:extLst>
          </p:cNvPr>
          <p:cNvSpPr>
            <a:spLocks noGrp="1"/>
          </p:cNvSpPr>
          <p:nvPr>
            <p:ph type="title"/>
          </p:nvPr>
        </p:nvSpPr>
        <p:spPr/>
        <p:txBody>
          <a:bodyPr>
            <a:normAutofit/>
          </a:bodyPr>
          <a:lstStyle/>
          <a:p>
            <a:pPr algn="ctr"/>
            <a:r>
              <a:rPr lang="fa-IR" sz="4000" dirty="0">
                <a:solidFill>
                  <a:srgbClr val="FF0000"/>
                </a:solidFill>
                <a:latin typeface="IRNazanin" panose="02000506000000020002" pitchFamily="2" charset="-78"/>
                <a:ea typeface="+mn-ea"/>
                <a:cs typeface="B Homa" panose="00000400000000000000" pitchFamily="2" charset="-78"/>
              </a:rPr>
              <a:t>احیای قلبی ریوی</a:t>
            </a:r>
            <a:endParaRPr lang="en-US" sz="4000" dirty="0">
              <a:solidFill>
                <a:srgbClr val="FF0000"/>
              </a:solidFill>
              <a:latin typeface="IRNazanin" panose="02000506000000020002" pitchFamily="2" charset="-78"/>
              <a:ea typeface="+mn-ea"/>
              <a:cs typeface="B Homa" panose="00000400000000000000" pitchFamily="2" charset="-78"/>
            </a:endParaRPr>
          </a:p>
        </p:txBody>
      </p:sp>
      <p:sp>
        <p:nvSpPr>
          <p:cNvPr id="3" name="Content Placeholder 2">
            <a:extLst>
              <a:ext uri="{FF2B5EF4-FFF2-40B4-BE49-F238E27FC236}">
                <a16:creationId xmlns:a16="http://schemas.microsoft.com/office/drawing/2014/main" xmlns="" id="{2CEB586A-966C-47F2-BEF3-D99F9E44AD79}"/>
              </a:ext>
            </a:extLst>
          </p:cNvPr>
          <p:cNvSpPr>
            <a:spLocks noGrp="1"/>
          </p:cNvSpPr>
          <p:nvPr>
            <p:ph idx="1"/>
          </p:nvPr>
        </p:nvSpPr>
        <p:spPr>
          <a:xfrm>
            <a:off x="648195" y="2899056"/>
            <a:ext cx="10515600" cy="4351338"/>
          </a:xfrm>
        </p:spPr>
        <p:txBody>
          <a:bodyPr/>
          <a:lstStyle/>
          <a:p>
            <a:pPr algn="r" rtl="1"/>
            <a:r>
              <a:rPr lang="fa-IR" dirty="0">
                <a:latin typeface="IRNazanin" panose="02000506000000020002" pitchFamily="2" charset="-78"/>
                <a:cs typeface="B Homa" panose="00000400000000000000" pitchFamily="2" charset="-78"/>
              </a:rPr>
              <a:t>بیمار در وضعیت خوابیده به پشت و روی سطح سفت قرار گیرد، کنار بیمار زانو بزنید</a:t>
            </a:r>
          </a:p>
          <a:p>
            <a:pPr algn="r" rtl="1"/>
            <a:r>
              <a:rPr lang="fa-IR" dirty="0">
                <a:latin typeface="IRNazanin" panose="02000506000000020002" pitchFamily="2" charset="-78"/>
                <a:cs typeface="B Homa" panose="00000400000000000000" pitchFamily="2" charset="-78"/>
              </a:rPr>
              <a:t>کف یک دست را روی نیمه تحتانی استرنوم قرار دهید و کف دست دیگر را روی آن قرار دهید</a:t>
            </a:r>
          </a:p>
          <a:p>
            <a:pPr algn="r" rtl="1"/>
            <a:endParaRPr lang="fa-IR" dirty="0">
              <a:latin typeface="IRNazanin" panose="02000506000000020002" pitchFamily="2" charset="-78"/>
              <a:cs typeface="B Homa" panose="00000400000000000000" pitchFamily="2" charset="-78"/>
            </a:endParaRPr>
          </a:p>
          <a:p>
            <a:pPr algn="r" rtl="1"/>
            <a:r>
              <a:rPr lang="fa-IR" dirty="0">
                <a:latin typeface="IRNazanin" panose="02000506000000020002" pitchFamily="2" charset="-78"/>
                <a:cs typeface="B Homa" panose="00000400000000000000" pitchFamily="2" charset="-78"/>
              </a:rPr>
              <a:t>سیکل‌های احیای قلبی ریوی </a:t>
            </a:r>
            <a:r>
              <a:rPr lang="fa-IR" dirty="0">
                <a:solidFill>
                  <a:srgbClr val="FF0000"/>
                </a:solidFill>
                <a:latin typeface="IRNazanin" panose="02000506000000020002" pitchFamily="2" charset="-78"/>
                <a:cs typeface="B Homa" panose="00000400000000000000" pitchFamily="2" charset="-78"/>
              </a:rPr>
              <a:t>(۳۰ ماساژ و ۲ تنفس) </a:t>
            </a:r>
            <a:r>
              <a:rPr lang="fa-IR" dirty="0">
                <a:latin typeface="IRNazanin" panose="02000506000000020002" pitchFamily="2" charset="-78"/>
                <a:cs typeface="B Homa" panose="00000400000000000000" pitchFamily="2" charset="-78"/>
              </a:rPr>
              <a:t>را شروع کنید</a:t>
            </a:r>
          </a:p>
        </p:txBody>
      </p:sp>
    </p:spTree>
    <p:extLst>
      <p:ext uri="{BB962C8B-B14F-4D97-AF65-F5344CB8AC3E}">
        <p14:creationId xmlns:p14="http://schemas.microsoft.com/office/powerpoint/2010/main" val="122639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5A4FF8F-4E6E-4DBB-BCA3-73D745A51B91}"/>
              </a:ext>
            </a:extLst>
          </p:cNvPr>
          <p:cNvPicPr>
            <a:picLocks noGrp="1" noChangeAspect="1"/>
          </p:cNvPicPr>
          <p:nvPr>
            <p:ph idx="1"/>
          </p:nvPr>
        </p:nvPicPr>
        <p:blipFill>
          <a:blip r:embed="rId2"/>
          <a:stretch>
            <a:fillRect/>
          </a:stretch>
        </p:blipFill>
        <p:spPr>
          <a:xfrm>
            <a:off x="1386280" y="2907112"/>
            <a:ext cx="3810330" cy="2481287"/>
          </a:xfrm>
          <a:prstGeom prst="rect">
            <a:avLst/>
          </a:prstGeom>
        </p:spPr>
      </p:pic>
      <p:pic>
        <p:nvPicPr>
          <p:cNvPr id="5" name="Picture 4">
            <a:extLst>
              <a:ext uri="{FF2B5EF4-FFF2-40B4-BE49-F238E27FC236}">
                <a16:creationId xmlns:a16="http://schemas.microsoft.com/office/drawing/2014/main" xmlns="" id="{A483CF24-B1E3-464F-8EF3-B32159E20304}"/>
              </a:ext>
            </a:extLst>
          </p:cNvPr>
          <p:cNvPicPr>
            <a:picLocks noChangeAspect="1"/>
          </p:cNvPicPr>
          <p:nvPr/>
        </p:nvPicPr>
        <p:blipFill>
          <a:blip r:embed="rId3"/>
          <a:stretch>
            <a:fillRect/>
          </a:stretch>
        </p:blipFill>
        <p:spPr>
          <a:xfrm>
            <a:off x="6171627" y="3008410"/>
            <a:ext cx="2267909" cy="2011854"/>
          </a:xfrm>
          <a:prstGeom prst="rect">
            <a:avLst/>
          </a:prstGeom>
        </p:spPr>
      </p:pic>
      <p:pic>
        <p:nvPicPr>
          <p:cNvPr id="6" name="Picture 5">
            <a:extLst>
              <a:ext uri="{FF2B5EF4-FFF2-40B4-BE49-F238E27FC236}">
                <a16:creationId xmlns:a16="http://schemas.microsoft.com/office/drawing/2014/main" xmlns="" id="{8B5908C5-48A2-45DC-89D1-472FADF7B2E6}"/>
              </a:ext>
            </a:extLst>
          </p:cNvPr>
          <p:cNvPicPr>
            <a:picLocks noChangeAspect="1"/>
          </p:cNvPicPr>
          <p:nvPr/>
        </p:nvPicPr>
        <p:blipFill>
          <a:blip r:embed="rId4"/>
          <a:stretch>
            <a:fillRect/>
          </a:stretch>
        </p:blipFill>
        <p:spPr>
          <a:xfrm>
            <a:off x="8399351" y="3008410"/>
            <a:ext cx="2267909" cy="2011854"/>
          </a:xfrm>
          <a:prstGeom prst="rect">
            <a:avLst/>
          </a:prstGeom>
        </p:spPr>
      </p:pic>
      <p:sp>
        <p:nvSpPr>
          <p:cNvPr id="7" name="Rectangle: Rounded Corners 6">
            <a:extLst>
              <a:ext uri="{FF2B5EF4-FFF2-40B4-BE49-F238E27FC236}">
                <a16:creationId xmlns:a16="http://schemas.microsoft.com/office/drawing/2014/main" xmlns="" id="{10D0EA9B-1A0B-4BC0-ACA2-4B66553A0F88}"/>
              </a:ext>
            </a:extLst>
          </p:cNvPr>
          <p:cNvSpPr/>
          <p:nvPr/>
        </p:nvSpPr>
        <p:spPr>
          <a:xfrm>
            <a:off x="1739735" y="1281545"/>
            <a:ext cx="3103419" cy="10252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IRNazanin" panose="02000506000000020002" pitchFamily="2" charset="-78"/>
                <a:cs typeface="B Homa" panose="00000400000000000000" pitchFamily="2" charset="-78"/>
              </a:rPr>
              <a:t>محل قرار گیری دست </a:t>
            </a:r>
            <a:endParaRPr lang="en-US" sz="2000" b="1" dirty="0">
              <a:solidFill>
                <a:schemeClr val="tx1"/>
              </a:solidFill>
              <a:latin typeface="IRNazanin" panose="02000506000000020002" pitchFamily="2" charset="-78"/>
              <a:cs typeface="B Homa" panose="00000400000000000000" pitchFamily="2" charset="-78"/>
            </a:endParaRPr>
          </a:p>
        </p:txBody>
      </p:sp>
      <p:sp>
        <p:nvSpPr>
          <p:cNvPr id="8" name="Rectangle: Rounded Corners 7">
            <a:extLst>
              <a:ext uri="{FF2B5EF4-FFF2-40B4-BE49-F238E27FC236}">
                <a16:creationId xmlns:a16="http://schemas.microsoft.com/office/drawing/2014/main" xmlns="" id="{93434E06-4EED-4972-B650-422FB267150B}"/>
              </a:ext>
            </a:extLst>
          </p:cNvPr>
          <p:cNvSpPr/>
          <p:nvPr/>
        </p:nvSpPr>
        <p:spPr>
          <a:xfrm>
            <a:off x="6465125" y="1354281"/>
            <a:ext cx="3435927" cy="87976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t>\</a:t>
            </a:r>
            <a:r>
              <a:rPr lang="fa-IR" sz="2000" b="1" dirty="0">
                <a:solidFill>
                  <a:schemeClr val="tx1"/>
                </a:solidFill>
                <a:latin typeface="IRNazanin" panose="02000506000000020002" pitchFamily="2" charset="-78"/>
                <a:cs typeface="B Homa" panose="00000400000000000000" pitchFamily="2" charset="-78"/>
              </a:rPr>
              <a:t>چگونگی قرار دادن </a:t>
            </a:r>
            <a:r>
              <a:rPr lang="fa-IR" sz="2000" b="1" dirty="0" err="1">
                <a:solidFill>
                  <a:schemeClr val="tx1"/>
                </a:solidFill>
                <a:latin typeface="IRNazanin" panose="02000506000000020002" pitchFamily="2" charset="-78"/>
                <a:cs typeface="B Homa" panose="00000400000000000000" pitchFamily="2" charset="-78"/>
              </a:rPr>
              <a:t>دست‌ها</a:t>
            </a:r>
            <a:endParaRPr lang="fa-IR" sz="2000" b="1" dirty="0">
              <a:solidFill>
                <a:schemeClr val="tx1"/>
              </a:solidFill>
              <a:latin typeface="IRNazanin" panose="02000506000000020002" pitchFamily="2" charset="-78"/>
              <a:cs typeface="B Homa" panose="00000400000000000000" pitchFamily="2" charset="-78"/>
            </a:endParaRPr>
          </a:p>
        </p:txBody>
      </p:sp>
    </p:spTree>
    <p:extLst>
      <p:ext uri="{BB962C8B-B14F-4D97-AF65-F5344CB8AC3E}">
        <p14:creationId xmlns:p14="http://schemas.microsoft.com/office/powerpoint/2010/main" val="23251167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3163</TotalTime>
  <Words>772</Words>
  <Application>Microsoft Office PowerPoint</Application>
  <PresentationFormat>Widescreen</PresentationFormat>
  <Paragraphs>91</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 Homa</vt:lpstr>
      <vt:lpstr>B Nazanin</vt:lpstr>
      <vt:lpstr>Calibri</vt:lpstr>
      <vt:lpstr>Garamond</vt:lpstr>
      <vt:lpstr>IRNazanin</vt:lpstr>
      <vt:lpstr>Times New Roman</vt:lpstr>
      <vt:lpstr>Organic</vt:lpstr>
      <vt:lpstr>PowerPoint Presentation</vt:lpstr>
      <vt:lpstr>مدیریت بیماران بدحال</vt:lpstr>
      <vt:lpstr>تریاژ</vt:lpstr>
      <vt:lpstr>تریاژ</vt:lpstr>
      <vt:lpstr> (عملیات احیا) CPR</vt:lpstr>
      <vt:lpstr> (عملیات احیا) CPR</vt:lpstr>
      <vt:lpstr>PowerPoint Presentation</vt:lpstr>
      <vt:lpstr>احیای قلبی ریوی</vt:lpstr>
      <vt:lpstr>PowerPoint Presentation</vt:lpstr>
      <vt:lpstr>خصوصیات یک احیای قلبی ریوی موثر</vt:lpstr>
      <vt:lpstr>PowerPoint Presentation</vt:lpstr>
      <vt:lpstr>مانور Head Tilt-chin lift</vt:lpstr>
      <vt:lpstr> تنفس نجات‌بخش </vt:lpstr>
      <vt:lpstr>PowerPoint Presentation</vt:lpstr>
      <vt:lpstr>درد قفسه سینه</vt:lpstr>
      <vt:lpstr>درد قفسه سینه</vt:lpstr>
      <vt:lpstr>تروما (تصادف، افتادن از ارتفاع، نزاع)</vt:lpstr>
      <vt:lpstr>تروما (تصادف، افتادن از ارتفاع، نزاع)</vt:lpstr>
      <vt:lpstr>تروما (تصادف، افتادن از ارتفاع، نزاع)</vt:lpstr>
      <vt:lpstr>بی حرکت سازی در بیماران </vt:lpstr>
      <vt:lpstr>PowerPoint Presentation</vt:lpstr>
      <vt:lpstr>کاهش هوشیاری</vt:lpstr>
      <vt:lpstr>مراقبت از زخم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&amp; Statistics</dc:title>
  <dc:creator>asus-pc</dc:creator>
  <cp:lastModifiedBy>Windows User</cp:lastModifiedBy>
  <cp:revision>88</cp:revision>
  <dcterms:created xsi:type="dcterms:W3CDTF">2015-09-07T04:35:37Z</dcterms:created>
  <dcterms:modified xsi:type="dcterms:W3CDTF">2022-09-02T12:01:08Z</dcterms:modified>
</cp:coreProperties>
</file>